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Raleway"/>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Raleway-boldItalic.fntdata"/><Relationship Id="rId9" Type="http://schemas.openxmlformats.org/officeDocument/2006/relationships/font" Target="fonts/Raleway-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aleway-regular.fntdata"/><Relationship Id="rId8" Type="http://schemas.openxmlformats.org/officeDocument/2006/relationships/font" Target="fonts/Raleway-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bb70423ec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bb70423ec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idx="1" type="body"/>
          </p:nvPr>
        </p:nvSpPr>
        <p:spPr>
          <a:xfrm>
            <a:off x="311700" y="308025"/>
            <a:ext cx="8520600" cy="44772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 sz="800">
                <a:solidFill>
                  <a:srgbClr val="FF0000"/>
                </a:solidFill>
                <a:latin typeface="Raleway"/>
                <a:ea typeface="Raleway"/>
                <a:cs typeface="Raleway"/>
                <a:sym typeface="Raleway"/>
              </a:rPr>
              <a:t>Learners must read or be made aware of the following disclosures, PRIOR to the activity.</a:t>
            </a:r>
            <a:endParaRPr sz="800">
              <a:solidFill>
                <a:srgbClr val="FF0000"/>
              </a:solidFill>
              <a:latin typeface="Raleway"/>
              <a:ea typeface="Raleway"/>
              <a:cs typeface="Raleway"/>
              <a:sym typeface="Raleway"/>
            </a:endParaRPr>
          </a:p>
          <a:p>
            <a:pPr indent="0" lvl="0" marL="0" rtl="0" algn="ctr">
              <a:lnSpc>
                <a:spcPct val="100000"/>
              </a:lnSpc>
              <a:spcBef>
                <a:spcPts val="0"/>
              </a:spcBef>
              <a:spcAft>
                <a:spcPts val="0"/>
              </a:spcAft>
              <a:buClr>
                <a:schemeClr val="dk1"/>
              </a:buClr>
              <a:buSzPts val="1100"/>
              <a:buFont typeface="Arial"/>
              <a:buNone/>
            </a:pPr>
            <a:r>
              <a:rPr lang="en" sz="800">
                <a:solidFill>
                  <a:srgbClr val="FF0000"/>
                </a:solidFill>
                <a:latin typeface="Raleway"/>
                <a:ea typeface="Raleway"/>
                <a:cs typeface="Raleway"/>
                <a:sym typeface="Raleway"/>
              </a:rPr>
              <a:t>Approved Methods:  When registering for the activity, on JP’s website when describing the activity or on a slide prior to the activity starting.</a:t>
            </a:r>
            <a:endParaRPr sz="800">
              <a:solidFill>
                <a:srgbClr val="FF0000"/>
              </a:solidFill>
              <a:latin typeface="Raleway"/>
              <a:ea typeface="Raleway"/>
              <a:cs typeface="Raleway"/>
              <a:sym typeface="Raleway"/>
            </a:endParaRPr>
          </a:p>
          <a:p>
            <a:pPr indent="0" lvl="0" marL="0" rtl="0" algn="ctr">
              <a:lnSpc>
                <a:spcPct val="100000"/>
              </a:lnSpc>
              <a:spcBef>
                <a:spcPts val="0"/>
              </a:spcBef>
              <a:spcAft>
                <a:spcPts val="0"/>
              </a:spcAft>
              <a:buClr>
                <a:schemeClr val="dk1"/>
              </a:buClr>
              <a:buSzPts val="1100"/>
              <a:buFont typeface="Arial"/>
              <a:buNone/>
            </a:pPr>
            <a:r>
              <a:rPr lang="en" sz="800">
                <a:solidFill>
                  <a:srgbClr val="FF0000"/>
                </a:solidFill>
                <a:latin typeface="Raleway"/>
                <a:ea typeface="Raleway"/>
                <a:cs typeface="Raleway"/>
                <a:sym typeface="Raleway"/>
              </a:rPr>
              <a:t>Performance in Practice:  A .pdf or print screen of the method used will be required as proof of compliance.</a:t>
            </a:r>
            <a:endParaRPr sz="800">
              <a:solidFill>
                <a:srgbClr val="FF0000"/>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t/>
            </a:r>
            <a:endParaRPr b="1" sz="800">
              <a:solidFill>
                <a:srgbClr val="434343"/>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rPr b="1" lang="en" sz="800">
                <a:solidFill>
                  <a:srgbClr val="434343"/>
                </a:solidFill>
                <a:latin typeface="Raleway"/>
                <a:ea typeface="Raleway"/>
                <a:cs typeface="Raleway"/>
                <a:sym typeface="Raleway"/>
              </a:rPr>
              <a:t>FINANCIAL DISCLOSURE STATEMENT</a:t>
            </a:r>
            <a:endParaRPr b="1" i="1" sz="800">
              <a:solidFill>
                <a:srgbClr val="434343"/>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rPr i="1" lang="en" sz="800">
                <a:solidFill>
                  <a:srgbClr val="FF0000"/>
                </a:solidFill>
                <a:latin typeface="Raleway"/>
                <a:ea typeface="Raleway"/>
                <a:cs typeface="Raleway"/>
                <a:sym typeface="Raleway"/>
              </a:rPr>
              <a:t>If no financial disclosures to disclose</a:t>
            </a:r>
            <a:endParaRPr i="1" sz="800">
              <a:solidFill>
                <a:srgbClr val="FF0000"/>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t/>
            </a:r>
            <a:endParaRPr sz="800">
              <a:solidFill>
                <a:srgbClr val="0000FF"/>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rPr lang="en" sz="800">
                <a:solidFill>
                  <a:srgbClr val="434343"/>
                </a:solidFill>
                <a:latin typeface="Raleway"/>
                <a:ea typeface="Raleway"/>
                <a:cs typeface="Raleway"/>
                <a:sym typeface="Raleway"/>
              </a:rPr>
              <a:t>Southern Medical Association, in compliance with continuing education requirements, requires planners and presenters to disclose all financial relationships, in any amount, with ineligible companies over the previous 24 months as well as any use of unlabeled product(s) or products under investigational use.  All conflicts of interest  have been mitigated prior to the start of the activity.</a:t>
            </a:r>
            <a:endParaRPr sz="800">
              <a:solidFill>
                <a:srgbClr val="434343"/>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t/>
            </a:r>
            <a:endParaRPr sz="800">
              <a:solidFill>
                <a:srgbClr val="434343"/>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rPr lang="en" sz="800">
                <a:solidFill>
                  <a:srgbClr val="434343"/>
                </a:solidFill>
                <a:latin typeface="Raleway"/>
                <a:ea typeface="Raleway"/>
                <a:cs typeface="Raleway"/>
                <a:sym typeface="Raleway"/>
              </a:rPr>
              <a:t>All involved in the planning and implementation of this activity wish to disclose they have no financial relationship(s) with ineligible companies whose primary business is producing, marketing, selling, re-selling, or distributing healthcare products used by or on patients.</a:t>
            </a:r>
            <a:endParaRPr sz="800">
              <a:solidFill>
                <a:srgbClr val="434343"/>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t/>
            </a:r>
            <a:endParaRPr sz="800">
              <a:solidFill>
                <a:srgbClr val="0000FF"/>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rPr i="1" lang="en" sz="800">
                <a:solidFill>
                  <a:srgbClr val="FF0000"/>
                </a:solidFill>
                <a:latin typeface="Raleway"/>
                <a:ea typeface="Raleway"/>
                <a:cs typeface="Raleway"/>
                <a:sym typeface="Raleway"/>
              </a:rPr>
              <a:t>If any disclosures need to be disclosed</a:t>
            </a:r>
            <a:endParaRPr i="1" sz="800">
              <a:solidFill>
                <a:srgbClr val="FF0000"/>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t/>
            </a:r>
            <a:endParaRPr sz="800">
              <a:solidFill>
                <a:srgbClr val="FF0000"/>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rPr lang="en" sz="800">
                <a:solidFill>
                  <a:srgbClr val="434343"/>
                </a:solidFill>
                <a:latin typeface="Raleway"/>
                <a:ea typeface="Raleway"/>
                <a:cs typeface="Raleway"/>
                <a:sym typeface="Raleway"/>
              </a:rPr>
              <a:t>Southern Medical Association, in compliance with medical education requirements, mandates planners and presenters to disclose all financial relationships, in any amount, with ineligible companies over the previous 24 months as well as any use of unlabeled product(s) or products under investigational use.  All conflicts of interest  have been mitigated prior to the start of the activity.</a:t>
            </a:r>
            <a:endParaRPr sz="800">
              <a:solidFill>
                <a:srgbClr val="434343"/>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t/>
            </a:r>
            <a:endParaRPr sz="800">
              <a:solidFill>
                <a:srgbClr val="434343"/>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rPr lang="en" sz="800">
                <a:solidFill>
                  <a:srgbClr val="434343"/>
                </a:solidFill>
                <a:latin typeface="Raleway"/>
                <a:ea typeface="Raleway"/>
                <a:cs typeface="Raleway"/>
                <a:sym typeface="Raleway"/>
              </a:rPr>
              <a:t>The following individuals have been found to have financial relationships and wish to disclose the following information -</a:t>
            </a:r>
            <a:endParaRPr sz="800">
              <a:solidFill>
                <a:srgbClr val="434343"/>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rPr lang="en" sz="800">
                <a:solidFill>
                  <a:srgbClr val="FF0000"/>
                </a:solidFill>
                <a:latin typeface="Raleway"/>
                <a:ea typeface="Raleway"/>
                <a:cs typeface="Raleway"/>
                <a:sym typeface="Raleway"/>
              </a:rPr>
              <a:t>(list full names, presentation title, role and ineligible company).</a:t>
            </a:r>
            <a:endParaRPr sz="800">
              <a:solidFill>
                <a:srgbClr val="FF0000"/>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rPr lang="en" sz="800">
                <a:solidFill>
                  <a:srgbClr val="FF0000"/>
                </a:solidFill>
                <a:latin typeface="Raleway"/>
                <a:ea typeface="Raleway"/>
                <a:cs typeface="Raleway"/>
                <a:sym typeface="Raleway"/>
              </a:rPr>
              <a:t>(example - Speaker Ed Einstein, MD presenting “Hypertension Update”  is a consultant for Pfizer)</a:t>
            </a:r>
            <a:endParaRPr sz="800">
              <a:solidFill>
                <a:srgbClr val="FF0000"/>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t/>
            </a:r>
            <a:endParaRPr sz="800">
              <a:solidFill>
                <a:schemeClr val="dk1"/>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rPr b="1" lang="en" sz="800">
                <a:solidFill>
                  <a:srgbClr val="434343"/>
                </a:solidFill>
                <a:latin typeface="Raleway"/>
                <a:ea typeface="Raleway"/>
                <a:cs typeface="Raleway"/>
                <a:sym typeface="Raleway"/>
              </a:rPr>
              <a:t>CONTENT DISCLOSURE</a:t>
            </a:r>
            <a:endParaRPr b="1" sz="800">
              <a:solidFill>
                <a:srgbClr val="434343"/>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rPr lang="en" sz="800">
                <a:solidFill>
                  <a:srgbClr val="434343"/>
                </a:solidFill>
                <a:latin typeface="Raleway"/>
                <a:ea typeface="Raleway"/>
                <a:cs typeface="Raleway"/>
                <a:sym typeface="Raleway"/>
              </a:rPr>
              <a:t>Content will not include any discussion of the unlabeled use of a product or a product under investigational use.</a:t>
            </a:r>
            <a:endParaRPr sz="800">
              <a:solidFill>
                <a:srgbClr val="434343"/>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t/>
            </a:r>
            <a:endParaRPr sz="800">
              <a:solidFill>
                <a:srgbClr val="434343"/>
              </a:solidFill>
              <a:latin typeface="Raleway"/>
              <a:ea typeface="Raleway"/>
              <a:cs typeface="Raleway"/>
              <a:sym typeface="Raleway"/>
            </a:endParaRPr>
          </a:p>
          <a:p>
            <a:pPr indent="0" lvl="0" marL="0" rtl="0" algn="ctr">
              <a:lnSpc>
                <a:spcPct val="107000"/>
              </a:lnSpc>
              <a:spcBef>
                <a:spcPts val="0"/>
              </a:spcBef>
              <a:spcAft>
                <a:spcPts val="0"/>
              </a:spcAft>
              <a:buClr>
                <a:schemeClr val="dk1"/>
              </a:buClr>
              <a:buSzPts val="1100"/>
              <a:buFont typeface="Arial"/>
              <a:buNone/>
            </a:pPr>
            <a:r>
              <a:rPr b="1" lang="en" sz="800">
                <a:solidFill>
                  <a:srgbClr val="434343"/>
                </a:solidFill>
                <a:latin typeface="Raleway"/>
                <a:ea typeface="Raleway"/>
                <a:cs typeface="Raleway"/>
                <a:sym typeface="Raleway"/>
              </a:rPr>
              <a:t>FINANCIAL SUPPORT</a:t>
            </a:r>
            <a:r>
              <a:rPr lang="en" sz="800">
                <a:solidFill>
                  <a:srgbClr val="434343"/>
                </a:solidFill>
                <a:latin typeface="Raleway"/>
                <a:ea typeface="Raleway"/>
                <a:cs typeface="Raleway"/>
                <a:sym typeface="Raleway"/>
              </a:rPr>
              <a:t>               </a:t>
            </a:r>
            <a:endParaRPr sz="800">
              <a:solidFill>
                <a:srgbClr val="434343"/>
              </a:solidFill>
              <a:latin typeface="Raleway"/>
              <a:ea typeface="Raleway"/>
              <a:cs typeface="Raleway"/>
              <a:sym typeface="Raleway"/>
            </a:endParaRPr>
          </a:p>
          <a:p>
            <a:pPr indent="0" lvl="0" marL="0" rtl="0" algn="ctr">
              <a:lnSpc>
                <a:spcPct val="107000"/>
              </a:lnSpc>
              <a:spcBef>
                <a:spcPts val="0"/>
              </a:spcBef>
              <a:spcAft>
                <a:spcPts val="0"/>
              </a:spcAft>
              <a:buNone/>
            </a:pPr>
            <a:r>
              <a:rPr lang="en" sz="800">
                <a:solidFill>
                  <a:srgbClr val="434343"/>
                </a:solidFill>
                <a:latin typeface="Raleway"/>
                <a:ea typeface="Raleway"/>
                <a:cs typeface="Raleway"/>
                <a:sym typeface="Raleway"/>
              </a:rPr>
              <a:t>There was no financial or in-kind support from ineligible companies accepted for this continuing education activity. </a:t>
            </a:r>
            <a:endParaRPr sz="800">
              <a:solidFill>
                <a:srgbClr val="434343"/>
              </a:solidFill>
              <a:latin typeface="Raleway"/>
              <a:ea typeface="Raleway"/>
              <a:cs typeface="Raleway"/>
              <a:sym typeface="Raleway"/>
            </a:endParaRPr>
          </a:p>
          <a:p>
            <a:pPr indent="0" lvl="0" marL="0" rtl="0" algn="ctr">
              <a:lnSpc>
                <a:spcPct val="107000"/>
              </a:lnSpc>
              <a:spcBef>
                <a:spcPts val="0"/>
              </a:spcBef>
              <a:spcAft>
                <a:spcPts val="0"/>
              </a:spcAft>
              <a:buNone/>
            </a:pPr>
            <a:r>
              <a:rPr lang="en" sz="800">
                <a:solidFill>
                  <a:srgbClr val="FF0000"/>
                </a:solidFill>
                <a:latin typeface="Raleway"/>
                <a:ea typeface="Raleway"/>
                <a:cs typeface="Raleway"/>
                <a:sym typeface="Raleway"/>
              </a:rPr>
              <a:t>Or</a:t>
            </a:r>
            <a:endParaRPr sz="800">
              <a:solidFill>
                <a:srgbClr val="FF0000"/>
              </a:solidFill>
              <a:latin typeface="Raleway"/>
              <a:ea typeface="Raleway"/>
              <a:cs typeface="Raleway"/>
              <a:sym typeface="Raleway"/>
            </a:endParaRPr>
          </a:p>
          <a:p>
            <a:pPr indent="0" lvl="0" marL="0" rtl="0" algn="ctr">
              <a:lnSpc>
                <a:spcPct val="107000"/>
              </a:lnSpc>
              <a:spcBef>
                <a:spcPts val="0"/>
              </a:spcBef>
              <a:spcAft>
                <a:spcPts val="0"/>
              </a:spcAft>
              <a:buNone/>
            </a:pPr>
            <a:r>
              <a:rPr lang="en" sz="800">
                <a:solidFill>
                  <a:srgbClr val="434343"/>
                </a:solidFill>
                <a:latin typeface="Raleway"/>
                <a:ea typeface="Raleway"/>
                <a:cs typeface="Raleway"/>
                <a:sym typeface="Raleway"/>
              </a:rPr>
              <a:t>We wish to thank the following organization for support of this activity </a:t>
            </a:r>
            <a:endParaRPr sz="800">
              <a:solidFill>
                <a:srgbClr val="434343"/>
              </a:solidFill>
              <a:latin typeface="Raleway"/>
              <a:ea typeface="Raleway"/>
              <a:cs typeface="Raleway"/>
              <a:sym typeface="Raleway"/>
            </a:endParaRPr>
          </a:p>
          <a:p>
            <a:pPr indent="0" lvl="0" marL="0" rtl="0" algn="ctr">
              <a:lnSpc>
                <a:spcPct val="107000"/>
              </a:lnSpc>
              <a:spcBef>
                <a:spcPts val="0"/>
              </a:spcBef>
              <a:spcAft>
                <a:spcPts val="0"/>
              </a:spcAft>
              <a:buNone/>
            </a:pPr>
            <a:r>
              <a:rPr lang="en" sz="800">
                <a:solidFill>
                  <a:srgbClr val="FF0000"/>
                </a:solidFill>
                <a:latin typeface="Raleway"/>
                <a:ea typeface="Raleway"/>
                <a:cs typeface="Raleway"/>
                <a:sym typeface="Raleway"/>
              </a:rPr>
              <a:t>(List name of grantors, sponsors, in-kind support and/or commercial support in alphabetical</a:t>
            </a:r>
            <a:endParaRPr sz="800">
              <a:solidFill>
                <a:srgbClr val="FF0000"/>
              </a:solidFill>
              <a:latin typeface="Raleway"/>
              <a:ea typeface="Raleway"/>
              <a:cs typeface="Raleway"/>
              <a:sym typeface="Raleway"/>
            </a:endParaRPr>
          </a:p>
          <a:p>
            <a:pPr indent="0" lvl="0" marL="0" rtl="0" algn="ctr">
              <a:lnSpc>
                <a:spcPct val="107000"/>
              </a:lnSpc>
              <a:spcBef>
                <a:spcPts val="0"/>
              </a:spcBef>
              <a:spcAft>
                <a:spcPts val="0"/>
              </a:spcAft>
              <a:buNone/>
            </a:pPr>
            <a:r>
              <a:rPr lang="en" sz="800">
                <a:solidFill>
                  <a:srgbClr val="FF0000"/>
                </a:solidFill>
                <a:latin typeface="Raleway"/>
                <a:ea typeface="Raleway"/>
                <a:cs typeface="Raleway"/>
                <a:sym typeface="Raleway"/>
              </a:rPr>
              <a:t>order or in “level of giving” order example) </a:t>
            </a:r>
            <a:endParaRPr sz="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